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10" r:id="rId4"/>
    <p:sldId id="311" r:id="rId5"/>
    <p:sldId id="309" r:id="rId6"/>
    <p:sldId id="308" r:id="rId7"/>
    <p:sldId id="314" r:id="rId8"/>
    <p:sldId id="318" r:id="rId9"/>
    <p:sldId id="319" r:id="rId10"/>
    <p:sldId id="320" r:id="rId11"/>
    <p:sldId id="321" r:id="rId12"/>
    <p:sldId id="322" r:id="rId13"/>
    <p:sldId id="323" r:id="rId14"/>
    <p:sldId id="281" r:id="rId15"/>
  </p:sldIdLst>
  <p:sldSz cx="9144000" cy="6858000" type="screen4x3"/>
  <p:notesSz cx="7053263" cy="12052300"/>
  <p:defaultTextStyle>
    <a:defPPr>
      <a:defRPr lang="en-IN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kshar Unicode" panose="00000400000000000000" pitchFamily="2" charset="0"/>
        <a:ea typeface="+mn-ea"/>
        <a:cs typeface="Akshar Unicode" panose="00000400000000000000" pitchFamily="2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kshar Unicode" panose="00000400000000000000" pitchFamily="2" charset="0"/>
        <a:ea typeface="+mn-ea"/>
        <a:cs typeface="Akshar Unicode" panose="00000400000000000000" pitchFamily="2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kshar Unicode" panose="00000400000000000000" pitchFamily="2" charset="0"/>
        <a:ea typeface="+mn-ea"/>
        <a:cs typeface="Akshar Unicode" panose="00000400000000000000" pitchFamily="2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kshar Unicode" panose="00000400000000000000" pitchFamily="2" charset="0"/>
        <a:ea typeface="+mn-ea"/>
        <a:cs typeface="Akshar Unicode" panose="00000400000000000000" pitchFamily="2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kshar Unicode" panose="00000400000000000000" pitchFamily="2" charset="0"/>
        <a:ea typeface="+mn-ea"/>
        <a:cs typeface="Akshar Unicode" panose="00000400000000000000" pitchFamily="2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kshar Unicode" panose="00000400000000000000" pitchFamily="2" charset="0"/>
        <a:ea typeface="+mn-ea"/>
        <a:cs typeface="Akshar Unicode" panose="00000400000000000000" pitchFamily="2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kshar Unicode" panose="00000400000000000000" pitchFamily="2" charset="0"/>
        <a:ea typeface="+mn-ea"/>
        <a:cs typeface="Akshar Unicode" panose="00000400000000000000" pitchFamily="2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kshar Unicode" panose="00000400000000000000" pitchFamily="2" charset="0"/>
        <a:ea typeface="+mn-ea"/>
        <a:cs typeface="Akshar Unicode" panose="00000400000000000000" pitchFamily="2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kshar Unicode" panose="00000400000000000000" pitchFamily="2" charset="0"/>
        <a:ea typeface="+mn-ea"/>
        <a:cs typeface="Akshar Unicode" panose="00000400000000000000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332" autoAdjust="0"/>
  </p:normalViewPr>
  <p:slideViewPr>
    <p:cSldViewPr>
      <p:cViewPr varScale="1">
        <p:scale>
          <a:sx n="99" d="100"/>
          <a:sy n="99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7024" cy="603100"/>
          </a:xfrm>
          <a:prstGeom prst="rect">
            <a:avLst/>
          </a:prstGeom>
        </p:spPr>
        <p:txBody>
          <a:bodyPr vert="horz" lIns="105220" tIns="52610" rIns="105220" bIns="52610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577" y="1"/>
            <a:ext cx="3057023" cy="603100"/>
          </a:xfrm>
          <a:prstGeom prst="rect">
            <a:avLst/>
          </a:prstGeom>
        </p:spPr>
        <p:txBody>
          <a:bodyPr vert="horz" lIns="105220" tIns="52610" rIns="105220" bIns="52610" rtlCol="0"/>
          <a:lstStyle>
            <a:lvl1pPr algn="r">
              <a:defRPr sz="1400"/>
            </a:lvl1pPr>
          </a:lstStyle>
          <a:p>
            <a:fld id="{42DAE3AE-41B0-47F4-93E2-FC886801D50C}" type="datetimeFigureOut">
              <a:rPr lang="en-US" smtClean="0"/>
              <a:pPr/>
              <a:t>21-Dec-23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447261"/>
            <a:ext cx="3057024" cy="603099"/>
          </a:xfrm>
          <a:prstGeom prst="rect">
            <a:avLst/>
          </a:prstGeom>
        </p:spPr>
        <p:txBody>
          <a:bodyPr vert="horz" lIns="105220" tIns="52610" rIns="105220" bIns="52610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577" y="11447261"/>
            <a:ext cx="3057023" cy="603099"/>
          </a:xfrm>
          <a:prstGeom prst="rect">
            <a:avLst/>
          </a:prstGeom>
        </p:spPr>
        <p:txBody>
          <a:bodyPr vert="horz" lIns="105220" tIns="52610" rIns="105220" bIns="52610" rtlCol="0" anchor="b"/>
          <a:lstStyle>
            <a:lvl1pPr algn="r">
              <a:defRPr sz="1400"/>
            </a:lvl1pPr>
          </a:lstStyle>
          <a:p>
            <a:fld id="{CAEB97E4-7B4C-4045-BE4F-C71A34E47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7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604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604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194AA-D6E2-444B-A6E7-7B7FFCCFFC48}" type="datetimeFigureOut">
              <a:rPr lang="en-US" smtClean="0"/>
              <a:t>21-Dec-23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506538"/>
            <a:ext cx="5424487" cy="4067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5800725"/>
            <a:ext cx="5643563" cy="4745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47463"/>
            <a:ext cx="3055938" cy="604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11447463"/>
            <a:ext cx="3055937" cy="604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B7B2E-A216-4404-B56B-F07AA570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B7B2E-A216-4404-B56B-F07AA570C9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0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E9D5D3-2F20-DD76-9521-0A8C6A940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75AAE46-796A-A832-4CD0-7A3B7C500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B1E7FD-D92F-C017-8347-ADDC6293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38AA52-678A-17B2-3E40-91E8835B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984694-F76A-B50D-723E-1453A9B5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3224F-7D98-48E6-8498-B3C4EC9A5F92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41696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6BF55-7212-3B57-B2D1-613785B9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B891B9A-4952-E6B4-3235-B83FFCFE2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941F5F-76F8-83EE-5441-2ED5C1C4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825603-D2D3-1886-4C86-0DCD4E3B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D61DFA-FD58-8312-4354-C2768C14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A0FCF-30E8-4A6C-9359-228B5B0E4980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36400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ECF800-0F94-8532-2487-F52F7ECD6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C9CCF02-1383-5379-AE5E-55D4D7CD7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2C3AC9-8A75-480D-FA45-75B9504D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EB06E4-E545-6B9A-723C-3FAECE54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7EE3A9-FB91-1966-A451-E172CA83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7B612-FB8A-4CE4-9346-87525916AF14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56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1BA77E-6D54-49B3-2148-28FA03D2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3F1160-2186-7798-54C9-86DAD022D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F6AB12-3142-7914-C9D6-419A3A38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E63292-0AC1-208C-9193-A0A38EA9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E6088D-F3C7-7836-F7FC-CD1654A0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FFBB4-DEBB-4006-9769-DE9E7B0BCC26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24005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7F0ECF-D0C7-1A0C-FB48-9E70B732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843ED2-B8D4-5530-CA2A-8DF9740ED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6A9BB5-0B2B-756E-E328-217AFA41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90CE2B-1251-0279-C695-07AF7026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FE12A7-5091-E8B6-50A2-78CCBEF1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50684-7E95-42EF-B272-4795A89CE712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36927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00A4EC-7B85-3ACF-06F0-2ABC75CF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36150E-A4E5-4058-E0C6-FCD28268D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03CD223-3BBE-6A08-2F92-8CA813889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7624B4-ACD9-7693-85CA-876E2F9C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ED36D4-A858-19D2-BC85-5D11726B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A67058-A72B-8BDF-5401-10736056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6356-7E33-42EE-8A8C-C6143A9CFF46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8659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E9FE0C-D259-7199-1B1B-A8161595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2790AA-A5AD-25CE-BBAE-68AC341FD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4B56563-455A-100E-043B-46BD45FF6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441AC80-F43B-F743-3C7B-777BADA33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AC1EB6F-5843-A40B-497F-C4A917FA0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7AAC65F-55DC-2CF7-4C50-9E2B430E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FBC0E6C-F4F4-D569-D547-E5037B5B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11C863-FCDA-5BD3-60DF-6004A75F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15297-4937-4337-A771-63F05DF3EA63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63161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FB417A-A58C-9787-B83D-2D9EA8BC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5BD8850-B44E-D61E-1C6A-B63E7A84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86E12B1-CF27-0856-55E1-ECA4A9DA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8474EA-0F7C-4FD2-B569-1670311F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716B1-FD0E-48B8-9EC1-782C50E68BBE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46536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9D479CC-A91A-25E4-37F7-A930EEFA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7443907-A1F5-A4DE-9905-E4C47EB9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86B76C-DD58-AD99-CDDE-01D09329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CEFFB-8213-4E40-A131-68BBAA7D2144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82449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CAD3CD-1355-C0E4-1405-02B883B9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6DCB32-BE6C-2391-1A37-89A3607A5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0B02B0-8E4F-C129-6183-56339AB26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DDEA27-7DCF-20D6-E951-324582CC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BDE3C7-BBD6-E15C-EF64-E953D30A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C3F526-0823-86F0-66A4-56A0F6B1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5B3F5-D9E6-441F-B0EE-BA4E98AD1AB5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06552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175346-731B-14D4-0BDF-11A64EE5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6F85F7E-0F69-150C-A209-993DF727C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DD182C-1358-7F26-776F-04DE52CAB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DD2E1E-5B75-9A7B-7058-EC7FA164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C44DD6-D73A-A245-B0CE-17EE22E2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FC7D3D-AE79-7F50-986D-6D16F95D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37F52-03FC-4FCB-823D-F6D11F4E07ED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99590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EF9882BA-394A-10C5-F799-73948C94A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DCFEE8F-D048-6146-ACF7-3B44838F7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FCF9A4C-19E0-F123-C48A-2F73497480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BFE0825-3407-75B3-E9BF-68D28DC2D1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I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0208B34A-2C29-A697-E093-E5EB7CAE06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0029CB67-55C1-432B-879B-065A2E256B34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shar Unicode" panose="00000400000000000000" pitchFamily="2" charset="0"/>
          <a:cs typeface="Akshar Unicode" panose="00000400000000000000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shar Unicode" panose="00000400000000000000" pitchFamily="2" charset="0"/>
          <a:cs typeface="Akshar Unicode" panose="00000400000000000000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shar Unicode" panose="00000400000000000000" pitchFamily="2" charset="0"/>
          <a:cs typeface="Akshar Unicode" panose="00000400000000000000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shar Unicode" panose="00000400000000000000" pitchFamily="2" charset="0"/>
          <a:cs typeface="Akshar Unicode" panose="00000400000000000000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shar Unicode" panose="00000400000000000000" pitchFamily="2" charset="0"/>
          <a:cs typeface="Akshar Unicode" panose="00000400000000000000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shar Unicode" panose="00000400000000000000" pitchFamily="2" charset="0"/>
          <a:cs typeface="Akshar Unicode" panose="00000400000000000000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shar Unicode" panose="00000400000000000000" pitchFamily="2" charset="0"/>
          <a:cs typeface="Akshar Unicode" panose="00000400000000000000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shar Unicode" panose="00000400000000000000" pitchFamily="2" charset="0"/>
          <a:cs typeface="Akshar Unicode" panose="00000400000000000000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E6B8EEA2-A37D-E220-254D-2138AD848E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3352799"/>
          </a:xfrm>
        </p:spPr>
        <p:txBody>
          <a:bodyPr anchor="ctr"/>
          <a:lstStyle/>
          <a:p>
            <a:r>
              <a:rPr lang="en-US" altLang="en-US" sz="4800" b="1" dirty="0" smtClean="0"/>
              <a:t> 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en-US" altLang="en-US" sz="1600" b="1" dirty="0" smtClean="0"/>
              <a:t/>
            </a:r>
            <a:br>
              <a:rPr lang="en-US" altLang="en-US" sz="1600" b="1" dirty="0" smtClean="0"/>
            </a:br>
            <a:r>
              <a:rPr lang="en-US" altLang="en-US" sz="1600" b="1" dirty="0" smtClean="0"/>
              <a:t>                      </a:t>
            </a:r>
            <a:r>
              <a:rPr lang="en-US" altLang="en-US" sz="2800" b="1" dirty="0" smtClean="0">
                <a:solidFill>
                  <a:srgbClr val="92D050"/>
                </a:solidFill>
              </a:rPr>
              <a:t>Type </a:t>
            </a:r>
            <a:r>
              <a:rPr lang="en-US" altLang="en-US" sz="2800" b="1" dirty="0">
                <a:solidFill>
                  <a:srgbClr val="92D050"/>
                </a:solidFill>
              </a:rPr>
              <a:t>of College- </a:t>
            </a:r>
            <a:r>
              <a:rPr lang="en-US" altLang="en-US" sz="2800" b="1" dirty="0" smtClean="0">
                <a:solidFill>
                  <a:srgbClr val="92D050"/>
                </a:solidFill>
              </a:rPr>
              <a:t>Affiliated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 smtClean="0"/>
              <a:t>         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Address </a:t>
            </a:r>
            <a:r>
              <a:rPr lang="en-US" altLang="en-US" sz="2400" b="1" dirty="0">
                <a:solidFill>
                  <a:srgbClr val="00B050"/>
                </a:solidFill>
              </a:rPr>
              <a:t>of 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College- 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Lodipur, Bind, Nalanda 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 smtClean="0"/>
              <a:t>         </a:t>
            </a:r>
            <a:r>
              <a:rPr lang="en-US" altLang="en-US" sz="3200" b="1" dirty="0" smtClean="0">
                <a:solidFill>
                  <a:srgbClr val="00B0F0"/>
                </a:solidFill>
              </a:rPr>
              <a:t>Year </a:t>
            </a:r>
            <a:r>
              <a:rPr lang="en-US" altLang="en-US" sz="3200" b="1" dirty="0">
                <a:solidFill>
                  <a:srgbClr val="00B0F0"/>
                </a:solidFill>
              </a:rPr>
              <a:t>of Establishment- 2</a:t>
            </a:r>
            <a:r>
              <a:rPr lang="en-US" altLang="en-US" sz="3200" b="1" dirty="0" smtClean="0">
                <a:solidFill>
                  <a:srgbClr val="00B0F0"/>
                </a:solidFill>
              </a:rPr>
              <a:t>017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2000" b="1" dirty="0">
                <a:solidFill>
                  <a:schemeClr val="tx1"/>
                </a:solidFill>
              </a:rPr>
              <a:t>Name of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University-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MAULANA MAZHRUL HAQUE ARABIC &amp; PERSION UNIVERSITY,PATNA 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7F801477-D33D-F475-18F9-D9FFE6601D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3962400"/>
            <a:ext cx="6934200" cy="1676400"/>
          </a:xfrm>
        </p:spPr>
        <p:txBody>
          <a:bodyPr/>
          <a:lstStyle/>
          <a:p>
            <a:r>
              <a:rPr lang="en-US" altLang="en-US" sz="3200" dirty="0"/>
              <a:t>Monitoring Track </a:t>
            </a:r>
            <a:r>
              <a:rPr lang="en-US" altLang="en-US" sz="3200" dirty="0" smtClean="0"/>
              <a:t>No- 07 </a:t>
            </a:r>
            <a:endParaRPr lang="en-US" altLang="en-US" sz="3200" dirty="0"/>
          </a:p>
          <a:p>
            <a:r>
              <a:rPr lang="en-US" altLang="en-US" sz="3200" dirty="0"/>
              <a:t>Presentation Date- </a:t>
            </a:r>
            <a:r>
              <a:rPr lang="en-US" altLang="en-US" sz="3200" dirty="0" smtClean="0"/>
              <a:t>19/12/2023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85800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sz="4000" dirty="0"/>
              <a:t>Photographs of toilets of College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1800" dirty="0"/>
              <a:t>(Geo Tagged)</a:t>
            </a:r>
            <a:endParaRPr lang="en-US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3" y="1524000"/>
            <a:ext cx="4094747" cy="45259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40042"/>
            <a:ext cx="3810000" cy="44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Photographs of Labs of College </a:t>
            </a:r>
            <a:r>
              <a:rPr lang="en-US" sz="2000" dirty="0"/>
              <a:t>(Geo Tagged)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57338"/>
            <a:ext cx="3733800" cy="4138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1557337"/>
            <a:ext cx="4470400" cy="41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sz="3200" dirty="0"/>
              <a:t>Photographs of Boundary wall of College </a:t>
            </a:r>
            <a:br>
              <a:rPr lang="en-US" sz="3200" dirty="0"/>
            </a:br>
            <a:r>
              <a:rPr lang="en-US" sz="1400" dirty="0"/>
              <a:t>(Geo Tagged)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370515" cy="40398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99" y="1600200"/>
            <a:ext cx="3657600" cy="40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sz="4000" dirty="0"/>
              <a:t>Photographs of Website of College </a:t>
            </a:r>
            <a:r>
              <a:rPr lang="en-US" sz="1800" dirty="0"/>
              <a:t>(Geo Tagged)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153400" cy="4525962"/>
          </a:xfrm>
        </p:spPr>
      </p:pic>
    </p:spTree>
    <p:extLst>
      <p:ext uri="{BB962C8B-B14F-4D97-AF65-F5344CB8AC3E}">
        <p14:creationId xmlns:p14="http://schemas.microsoft.com/office/powerpoint/2010/main" val="36243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/>
          <a:lstStyle/>
          <a:p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3652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CD851E-593A-D73F-42B9-81F17CE7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2074"/>
          </a:xfrm>
          <a:solidFill>
            <a:srgbClr val="FFC000"/>
          </a:solidFill>
        </p:spPr>
        <p:txBody>
          <a:bodyPr/>
          <a:lstStyle/>
          <a:p>
            <a:r>
              <a:rPr lang="en-US" sz="3600" dirty="0"/>
              <a:t>Talent Pool and other information </a:t>
            </a:r>
            <a:endParaRPr lang="en-IN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7EA4D69F-4CD1-4055-E214-4CD73AD96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651793"/>
              </p:ext>
            </p:extLst>
          </p:nvPr>
        </p:nvGraphicFramePr>
        <p:xfrm>
          <a:off x="228600" y="838200"/>
          <a:ext cx="8763000" cy="54816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6445">
                  <a:extLst>
                    <a:ext uri="{9D8B030D-6E8A-4147-A177-3AD203B41FA5}">
                      <a16:colId xmlns="" xmlns:a16="http://schemas.microsoft.com/office/drawing/2014/main" val="17429735"/>
                    </a:ext>
                  </a:extLst>
                </a:gridCol>
                <a:gridCol w="3245555">
                  <a:extLst>
                    <a:ext uri="{9D8B030D-6E8A-4147-A177-3AD203B41FA5}">
                      <a16:colId xmlns="" xmlns:a16="http://schemas.microsoft.com/office/drawing/2014/main" val="2995448872"/>
                    </a:ext>
                  </a:extLst>
                </a:gridCol>
                <a:gridCol w="2921000">
                  <a:extLst>
                    <a:ext uri="{9D8B030D-6E8A-4147-A177-3AD203B41FA5}">
                      <a16:colId xmlns="" xmlns:a16="http://schemas.microsoft.com/office/drawing/2014/main" val="3878304579"/>
                    </a:ext>
                  </a:extLst>
                </a:gridCol>
              </a:tblGrid>
              <a:tr h="525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Number/Status</a:t>
                      </a:r>
                      <a:r>
                        <a:rPr lang="en-US" baseline="0" dirty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Remarks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0125428"/>
                  </a:ext>
                </a:extLst>
              </a:tr>
              <a:tr h="3889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Principal 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1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None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45989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Principal in Charge 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0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Bursar 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0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None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239013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Professors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0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None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99264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Associate Professors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0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None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0724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Asst. Professors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31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None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876129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Guest Lecturers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0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None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5165314"/>
                  </a:ext>
                </a:extLst>
              </a:tr>
              <a:tr h="46115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Any other faculty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0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None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7118519"/>
                  </a:ext>
                </a:extLst>
              </a:tr>
              <a:tr h="7580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Intermediate education currently being conducted at the same college?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0967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Capacity to undertake examination on any given day in College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48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="" xmlns:a16="http://schemas.microsoft.com/office/drawing/2014/main" id="{D3F644B4-4793-00A0-AC39-107B5309B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016609"/>
              </p:ext>
            </p:extLst>
          </p:nvPr>
        </p:nvGraphicFramePr>
        <p:xfrm>
          <a:off x="152401" y="396237"/>
          <a:ext cx="8839198" cy="63093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799">
                  <a:extLst>
                    <a:ext uri="{9D8B030D-6E8A-4147-A177-3AD203B41FA5}">
                      <a16:colId xmlns="" xmlns:a16="http://schemas.microsoft.com/office/drawing/2014/main" val="1593193613"/>
                    </a:ext>
                  </a:extLst>
                </a:gridCol>
                <a:gridCol w="4450137">
                  <a:extLst>
                    <a:ext uri="{9D8B030D-6E8A-4147-A177-3AD203B41FA5}">
                      <a16:colId xmlns="" xmlns:a16="http://schemas.microsoft.com/office/drawing/2014/main" val="456719455"/>
                    </a:ext>
                  </a:extLst>
                </a:gridCol>
                <a:gridCol w="12290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169">
                  <a:extLst>
                    <a:ext uri="{9D8B030D-6E8A-4147-A177-3AD203B41FA5}">
                      <a16:colId xmlns="" xmlns:a16="http://schemas.microsoft.com/office/drawing/2014/main" val="201406011"/>
                    </a:ext>
                  </a:extLst>
                </a:gridCol>
              </a:tblGrid>
              <a:tr h="107984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</a:rPr>
                        <a:t>Sr No 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</a:rPr>
                        <a:t>Items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Total Course Offering*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Please mention authorization having from to run the courses 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5556981"/>
                  </a:ext>
                </a:extLst>
              </a:tr>
              <a:tr h="339379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of traditional courses running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3338475"/>
                  </a:ext>
                </a:extLst>
              </a:tr>
              <a:tr h="601626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of self-financed courses running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B.Ed.</a:t>
                      </a:r>
                      <a:r>
                        <a:rPr lang="en-US" sz="1100" baseline="0" dirty="0" smtClean="0"/>
                        <a:t> &amp; D.El.Ed.                          (</a:t>
                      </a:r>
                      <a:r>
                        <a:rPr lang="en-US" sz="1050" baseline="0" dirty="0" smtClean="0"/>
                        <a:t>NCTE &amp; MMHA&amp;P.University,Patna</a:t>
                      </a:r>
                      <a:r>
                        <a:rPr lang="en-US" sz="1100" baseline="0" dirty="0" smtClean="0"/>
                        <a:t>)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(Authorization Session 2018-20)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7458657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of Internship/Apprenticeship Embedded Degree Programme being offered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7874346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courses being offered under SWAYAM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7333600"/>
                  </a:ext>
                </a:extLst>
              </a:tr>
              <a:tr h="833021">
                <a:tc>
                  <a:txBody>
                    <a:bodyPr/>
                    <a:lstStyle/>
                    <a:p>
                      <a:pPr 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college is offering subjects for which students are enrolled, but there are no teachers available.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600" dirty="0"/>
                        <a:t>( Please write subject and enrolment in the subject </a:t>
                      </a:r>
                      <a:r>
                        <a:rPr lang="en-IN" sz="1600" dirty="0" smtClean="0"/>
                        <a:t>):-NO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379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Participated in NIRF 2023 Ranking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35878057"/>
                  </a:ext>
                </a:extLst>
              </a:tr>
              <a:tr h="339379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Registered for NIRF 2024 ranking 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58192042"/>
                  </a:ext>
                </a:extLst>
              </a:tr>
              <a:tr h="339379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NAAC accreditation Status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60584078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case no please explain status of preparation for NAAC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Preparation is undergoing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1183077"/>
                  </a:ext>
                </a:extLst>
              </a:tr>
              <a:tr h="339379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Registration of college for N-LIST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078473148"/>
                  </a:ext>
                </a:extLst>
              </a:tr>
              <a:tr h="339379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Participated AISHE survey 2021-2022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28025727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="" xmlns:a16="http://schemas.microsoft.com/office/drawing/2014/main" id="{CF592D8B-6029-A21B-4BE6-6E7A46810BB9}"/>
              </a:ext>
            </a:extLst>
          </p:cNvPr>
          <p:cNvSpPr txBox="1">
            <a:spLocks/>
          </p:cNvSpPr>
          <p:nvPr/>
        </p:nvSpPr>
        <p:spPr>
          <a:xfrm>
            <a:off x="457200" y="19594"/>
            <a:ext cx="8229600" cy="36140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Institutional Information (1/2)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366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C890F8-B51F-9A78-A79E-71FAA454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117396" cy="3048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Institutional Information (2/2) </a:t>
            </a:r>
            <a:endParaRPr lang="en-US" sz="28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4587FF62-6A7D-2E54-09C1-A8ED81D66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4232"/>
              </p:ext>
            </p:extLst>
          </p:nvPr>
        </p:nvGraphicFramePr>
        <p:xfrm>
          <a:off x="114299" y="381001"/>
          <a:ext cx="8915401" cy="63943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6393">
                  <a:extLst>
                    <a:ext uri="{9D8B030D-6E8A-4147-A177-3AD203B41FA5}">
                      <a16:colId xmlns="" xmlns:a16="http://schemas.microsoft.com/office/drawing/2014/main" val="594189023"/>
                    </a:ext>
                  </a:extLst>
                </a:gridCol>
                <a:gridCol w="4473821">
                  <a:extLst>
                    <a:ext uri="{9D8B030D-6E8A-4147-A177-3AD203B41FA5}">
                      <a16:colId xmlns="" xmlns:a16="http://schemas.microsoft.com/office/drawing/2014/main" val="3974750867"/>
                    </a:ext>
                  </a:extLst>
                </a:gridCol>
                <a:gridCol w="1239689">
                  <a:extLst>
                    <a:ext uri="{9D8B030D-6E8A-4147-A177-3AD203B41FA5}">
                      <a16:colId xmlns="" xmlns:a16="http://schemas.microsoft.com/office/drawing/2014/main" val="2249734784"/>
                    </a:ext>
                  </a:extLst>
                </a:gridCol>
                <a:gridCol w="666698">
                  <a:extLst>
                    <a:ext uri="{9D8B030D-6E8A-4147-A177-3AD203B41FA5}">
                      <a16:colId xmlns="" xmlns:a16="http://schemas.microsoft.com/office/drawing/2014/main" val="3790288194"/>
                    </a:ext>
                  </a:extLst>
                </a:gridCol>
                <a:gridCol w="581051">
                  <a:extLst>
                    <a:ext uri="{9D8B030D-6E8A-4147-A177-3AD203B41FA5}">
                      <a16:colId xmlns="" xmlns:a16="http://schemas.microsoft.com/office/drawing/2014/main" val="3323590596"/>
                    </a:ext>
                  </a:extLst>
                </a:gridCol>
                <a:gridCol w="1247749">
                  <a:extLst>
                    <a:ext uri="{9D8B030D-6E8A-4147-A177-3AD203B41FA5}">
                      <a16:colId xmlns="" xmlns:a16="http://schemas.microsoft.com/office/drawing/2014/main" val="3986771983"/>
                    </a:ext>
                  </a:extLst>
                </a:gridCol>
              </a:tblGrid>
              <a:tr h="361287"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211457"/>
                  </a:ext>
                </a:extLst>
              </a:tr>
              <a:tr h="3892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 Attendance( October Month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Enrolled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Present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Present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0220105"/>
                  </a:ext>
                </a:extLst>
              </a:tr>
              <a:tr h="451609"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 Attendance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(218)   B.Ed.</a:t>
                      </a:r>
                      <a:r>
                        <a:rPr lang="en-US" sz="1200" baseline="0" dirty="0" smtClean="0"/>
                        <a:t> &amp; D.El.Ed.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77%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4714273"/>
                  </a:ext>
                </a:extLst>
              </a:tr>
              <a:tr h="4516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Classroom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Total Classroom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Seating capacity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Remarks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0951457"/>
                  </a:ext>
                </a:extLst>
              </a:tr>
              <a:tr h="451609">
                <a:tc vMerge="1"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08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 Per Classroom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2226398"/>
                  </a:ext>
                </a:extLst>
              </a:tr>
              <a:tr h="4516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Library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Total Books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Total E Journal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Seating capacity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5850917"/>
                  </a:ext>
                </a:extLst>
              </a:tr>
              <a:tr h="451609">
                <a:tc vMerge="1"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4629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50 Per Classroom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990030"/>
                  </a:ext>
                </a:extLst>
              </a:tr>
              <a:tr h="30526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Hostel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Y/N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capacity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staying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91862"/>
                  </a:ext>
                </a:extLst>
              </a:tr>
              <a:tr h="331180">
                <a:tc vMerge="1"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9645836"/>
                  </a:ext>
                </a:extLst>
              </a:tr>
              <a:tr h="451609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Bathroom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Total Male Toilet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Total Female Toilet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Total water pipeline Tab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7551444"/>
                  </a:ext>
                </a:extLst>
              </a:tr>
              <a:tr h="3311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9074396"/>
                  </a:ext>
                </a:extLst>
              </a:tr>
              <a:tr h="4516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Academic Collaboration with other HEIs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no Collaboration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 Active Collaboration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4296166"/>
                  </a:ext>
                </a:extLst>
              </a:tr>
              <a:tr h="270965">
                <a:tc vMerge="1"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4046352"/>
                  </a:ext>
                </a:extLst>
              </a:tr>
              <a:tr h="361287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College has 2F and 12 B status  ?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2F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12B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12 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5576347"/>
                  </a:ext>
                </a:extLst>
              </a:tr>
              <a:tr h="301073"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N/O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N/O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7038269"/>
                  </a:ext>
                </a:extLst>
              </a:tr>
              <a:tr h="511824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College has active website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1362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61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061CC2-EE80-F049-F26F-3B6E2984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44562"/>
          </a:xfrm>
          <a:solidFill>
            <a:srgbClr val="FFC000"/>
          </a:solidFill>
        </p:spPr>
        <p:txBody>
          <a:bodyPr/>
          <a:lstStyle/>
          <a:p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Status of Video Conferencing/E lecture facilities </a:t>
            </a:r>
            <a:br>
              <a:rPr lang="en-US" sz="3200" b="1" dirty="0"/>
            </a:br>
            <a:endParaRPr lang="en-IN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6419"/>
              </p:ext>
            </p:extLst>
          </p:nvPr>
        </p:nvGraphicFramePr>
        <p:xfrm>
          <a:off x="281354" y="2057400"/>
          <a:ext cx="8329246" cy="3276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5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24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6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541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26038">
                <a:tc>
                  <a:txBody>
                    <a:bodyPr/>
                    <a:lstStyle/>
                    <a:p>
                      <a:pPr marL="68580" marR="576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Principal office has Video Conferencing facilities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576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Bursar office has Video Conferencing facilities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 of department having video conferencing facilities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class/activities conducted through VC</a:t>
                      </a:r>
                      <a:endParaRPr lang="en-IN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0562">
                <a:tc>
                  <a:txBody>
                    <a:bodyPr/>
                    <a:lstStyle/>
                    <a:p>
                      <a:pPr marL="68580" marR="5765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5765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29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92955B-F258-1FEA-A6D4-EC668999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76200"/>
            <a:ext cx="8651631" cy="762000"/>
          </a:xfrm>
          <a:solidFill>
            <a:srgbClr val="FFC000"/>
          </a:solidFill>
        </p:spPr>
        <p:txBody>
          <a:bodyPr/>
          <a:lstStyle/>
          <a:p>
            <a:r>
              <a:rPr lang="en-US" sz="3600" b="1" dirty="0"/>
              <a:t>Availability of Computers in Colleges </a:t>
            </a:r>
            <a:endParaRPr lang="en-IN" sz="36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554131EC-C06D-D840-C148-119213CBB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582173"/>
              </p:ext>
            </p:extLst>
          </p:nvPr>
        </p:nvGraphicFramePr>
        <p:xfrm>
          <a:off x="492370" y="1066801"/>
          <a:ext cx="8194430" cy="53373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2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4303">
                  <a:extLst>
                    <a:ext uri="{9D8B030D-6E8A-4147-A177-3AD203B41FA5}">
                      <a16:colId xmlns="" xmlns:a16="http://schemas.microsoft.com/office/drawing/2014/main" val="2107809217"/>
                    </a:ext>
                  </a:extLst>
                </a:gridCol>
                <a:gridCol w="1243798">
                  <a:extLst>
                    <a:ext uri="{9D8B030D-6E8A-4147-A177-3AD203B41FA5}">
                      <a16:colId xmlns="" xmlns:a16="http://schemas.microsoft.com/office/drawing/2014/main" val="2701416324"/>
                    </a:ext>
                  </a:extLst>
                </a:gridCol>
                <a:gridCol w="1536457">
                  <a:extLst>
                    <a:ext uri="{9D8B030D-6E8A-4147-A177-3AD203B41FA5}">
                      <a16:colId xmlns="" xmlns:a16="http://schemas.microsoft.com/office/drawing/2014/main" val="3361832094"/>
                    </a:ext>
                  </a:extLst>
                </a:gridCol>
                <a:gridCol w="24875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5269"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Details</a:t>
                      </a:r>
                      <a:endParaRPr lang="en-IN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Wise</a:t>
                      </a:r>
                      <a:endParaRPr lang="en-IN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99060" marR="9906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068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UG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PG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8465059"/>
                  </a:ext>
                </a:extLst>
              </a:tr>
              <a:tr h="944738">
                <a:tc>
                  <a:txBody>
                    <a:bodyPr/>
                    <a:lstStyle/>
                    <a:p>
                      <a:pPr marL="68580" marR="576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Number of computer lab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</a:t>
                      </a:r>
                      <a:endParaRPr lang="en-IN" sz="16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None</a:t>
                      </a:r>
                      <a:endParaRPr lang="en-IN" sz="16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0820022"/>
                  </a:ext>
                </a:extLst>
              </a:tr>
              <a:tr h="840118">
                <a:tc>
                  <a:txBody>
                    <a:bodyPr/>
                    <a:lstStyle/>
                    <a:p>
                      <a:pPr marL="68580" marR="5765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Digital Board/smart screen (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4738">
                <a:tc>
                  <a:txBody>
                    <a:bodyPr/>
                    <a:lstStyle/>
                    <a:p>
                      <a:pPr marL="68580" marR="576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Number of computers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129287"/>
                  </a:ext>
                </a:extLst>
              </a:tr>
              <a:tr h="622190">
                <a:tc>
                  <a:txBody>
                    <a:bodyPr/>
                    <a:lstStyle/>
                    <a:p>
                      <a:pPr marL="68580" marR="1816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Student</a:t>
                      </a:r>
                      <a:r>
                        <a:rPr lang="en-US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Computer Ratio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1/9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08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Number of fully functional computers available for students in the year 2023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IN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04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9A098B-9FE0-2D9D-5322-38AC2B3F643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sz="2400" dirty="0"/>
              <a:t>Please provide the number of labs and the average number of daily classes held in each lab (include details)</a:t>
            </a:r>
            <a:endParaRPr lang="en-I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418071"/>
              </p:ext>
            </p:extLst>
          </p:nvPr>
        </p:nvGraphicFramePr>
        <p:xfrm>
          <a:off x="492368" y="1828800"/>
          <a:ext cx="8194431" cy="403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783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02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8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98693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Type of</a:t>
                      </a:r>
                      <a:r>
                        <a:rPr lang="en-IN" sz="1400" b="1" baseline="0" dirty="0"/>
                        <a:t> Lab </a:t>
                      </a:r>
                      <a:endParaRPr lang="en-IN" sz="1400" b="1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  <a:r>
                        <a:rPr lang="en-US" sz="1400" baseline="0" dirty="0"/>
                        <a:t> of LAB 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No. of daily classes (average) taken</a:t>
                      </a:r>
                      <a:endParaRPr lang="en-IN" sz="14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Percentage</a:t>
                      </a:r>
                      <a:r>
                        <a:rPr lang="en-IN" sz="1400" baseline="0" dirty="0"/>
                        <a:t> of students present </a:t>
                      </a:r>
                      <a:endParaRPr lang="en-IN" sz="14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843">
                <a:tc>
                  <a:txBody>
                    <a:bodyPr/>
                    <a:lstStyle/>
                    <a:p>
                      <a:pPr marR="234315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52641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Physics Lab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81%</a:t>
                      </a:r>
                      <a:endParaRPr lang="en-IN" sz="16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823">
                <a:tc>
                  <a:txBody>
                    <a:bodyPr/>
                    <a:lstStyle/>
                    <a:p>
                      <a:pPr marR="234315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52641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Zoology Lab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843">
                <a:tc>
                  <a:txBody>
                    <a:bodyPr/>
                    <a:lstStyle/>
                    <a:p>
                      <a:pPr marR="234315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52641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Botany Lab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7466">
                <a:tc>
                  <a:txBody>
                    <a:bodyPr/>
                    <a:lstStyle/>
                    <a:p>
                      <a:pPr marR="234315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52641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Psychology Lab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7466">
                <a:tc>
                  <a:txBody>
                    <a:bodyPr/>
                    <a:lstStyle/>
                    <a:p>
                      <a:pPr marR="234315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526415" algn="l"/>
                        </a:tabLs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Chemistry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Lab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7466">
                <a:tc>
                  <a:txBody>
                    <a:bodyPr/>
                    <a:lstStyle/>
                    <a:p>
                      <a:pPr marR="234315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526415" algn="l"/>
                        </a:tabLs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Math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Lab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64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sz="3600" dirty="0"/>
              <a:t>Photographs of Main Gate of College </a:t>
            </a:r>
            <a:r>
              <a:rPr lang="en-US" sz="2000" dirty="0"/>
              <a:t>(Geo Tagged)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3" y="1524000"/>
            <a:ext cx="3942347" cy="45259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86" y="1569402"/>
            <a:ext cx="408191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  <a:solidFill>
            <a:srgbClr val="FFC000"/>
          </a:solidFill>
        </p:spPr>
        <p:txBody>
          <a:bodyPr/>
          <a:lstStyle/>
          <a:p>
            <a:r>
              <a:rPr lang="en-US" sz="3600" dirty="0"/>
              <a:t>Photographs of Classroom of College </a:t>
            </a:r>
            <a:br>
              <a:rPr lang="en-US" sz="3600" dirty="0"/>
            </a:br>
            <a:r>
              <a:rPr lang="en-US" sz="1600" dirty="0"/>
              <a:t>(Geo Tagged)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510616" cy="4114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962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47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kshar Unicode"/>
        <a:ea typeface=""/>
        <a:cs typeface="Akshar Unicode"/>
      </a:majorFont>
      <a:minorFont>
        <a:latin typeface="Akshar Unicode"/>
        <a:ea typeface=""/>
        <a:cs typeface="Akshar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1623</TotalTime>
  <Words>542</Words>
  <Application>Microsoft Office PowerPoint</Application>
  <PresentationFormat>On-screen Show (4:3)</PresentationFormat>
  <Paragraphs>238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Akshar Unicode</vt:lpstr>
      <vt:lpstr>Arial</vt:lpstr>
      <vt:lpstr>Calibri</vt:lpstr>
      <vt:lpstr>Times New Roman</vt:lpstr>
      <vt:lpstr>Blank</vt:lpstr>
      <vt:lpstr>                         Type of College- Affiliated          Address of College- Lodipur, Bind, Nalanda           Year of Establishment- 2017 Name of University- MAULANA MAZHRUL HAQUE ARABIC &amp; PERSION UNIVERSITY,PATNA </vt:lpstr>
      <vt:lpstr>Talent Pool and other information </vt:lpstr>
      <vt:lpstr>PowerPoint Presentation</vt:lpstr>
      <vt:lpstr>Institutional Information (2/2) </vt:lpstr>
      <vt:lpstr> Status of Video Conferencing/E lecture facilities  </vt:lpstr>
      <vt:lpstr>Availability of Computers in Colleges </vt:lpstr>
      <vt:lpstr>Please provide the number of labs and the average number of daily classes held in each lab (include details)</vt:lpstr>
      <vt:lpstr>Photographs of Main Gate of College (Geo Tagged)</vt:lpstr>
      <vt:lpstr>Photographs of Classroom of College  (Geo Tagged)</vt:lpstr>
      <vt:lpstr>Photographs of toilets of College  (Geo Tagged)</vt:lpstr>
      <vt:lpstr>Photographs of Labs of College (Geo Tagged)</vt:lpstr>
      <vt:lpstr>Photographs of Boundary wall of College  (Geo Tagged)</vt:lpstr>
      <vt:lpstr>Photographs of Website of College (Geo Tagged)</vt:lpstr>
      <vt:lpstr>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Munger University</dc:title>
  <dc:creator>HP</dc:creator>
  <cp:lastModifiedBy>abhijeet anand</cp:lastModifiedBy>
  <cp:revision>243</cp:revision>
  <cp:lastPrinted>2023-12-19T09:19:14Z</cp:lastPrinted>
  <dcterms:created xsi:type="dcterms:W3CDTF">2023-07-29T12:41:17Z</dcterms:created>
  <dcterms:modified xsi:type="dcterms:W3CDTF">2023-12-22T07:25:01Z</dcterms:modified>
</cp:coreProperties>
</file>